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76" r:id="rId10"/>
    <p:sldId id="259" r:id="rId11"/>
    <p:sldId id="260" r:id="rId12"/>
    <p:sldId id="265" r:id="rId13"/>
    <p:sldId id="266" r:id="rId14"/>
    <p:sldId id="289" r:id="rId15"/>
    <p:sldId id="290" r:id="rId16"/>
    <p:sldId id="291" r:id="rId17"/>
    <p:sldId id="292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63" r:id="rId26"/>
    <p:sldId id="281" r:id="rId27"/>
  </p:sldIdLst>
  <p:sldSz cx="9144000" cy="6858000" type="screen4x3"/>
  <p:notesSz cx="6954838" cy="9240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8" autoAdjust="0"/>
    <p:restoredTop sz="81406" autoAdjust="0"/>
  </p:normalViewPr>
  <p:slideViewPr>
    <p:cSldViewPr>
      <p:cViewPr varScale="1">
        <p:scale>
          <a:sx n="93" d="100"/>
          <a:sy n="93" d="100"/>
        </p:scale>
        <p:origin x="-1664" y="-104"/>
      </p:cViewPr>
      <p:guideLst>
        <p:guide orient="horz" pos="3888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40"/>
    </p:cViewPr>
  </p:sorterViewPr>
  <p:notesViewPr>
    <p:cSldViewPr snapToGrid="0" snapToObjects="1">
      <p:cViewPr varScale="1">
        <p:scale>
          <a:sx n="133" d="100"/>
          <a:sy n="133" d="100"/>
        </p:scale>
        <p:origin x="-4704" y="-120"/>
      </p:cViewPr>
      <p:guideLst>
        <p:guide orient="horz" pos="2910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</a:t>
            </a:r>
            <a:r>
              <a:rPr lang="en-US" sz="3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Registrations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0.298198850457079"/>
          <c:y val="0.0333333333333333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0885162591723938"/>
          <c:y val="0.0416265394710277"/>
          <c:w val="0.888847590622431"/>
          <c:h val="0.89751615182717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[Book1]Sheet1!$C$1</c:f>
              <c:strCache>
                <c:ptCount val="1"/>
                <c:pt idx="0">
                  <c:v>CUM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numRef>
              <c:f>[Book1]Sheet1!$B$21:$B$68</c:f>
              <c:numCache>
                <c:formatCode>General</c:formatCode>
                <c:ptCount val="48"/>
                <c:pt idx="0">
                  <c:v>1970.0</c:v>
                </c:pt>
                <c:pt idx="1">
                  <c:v>1971.0</c:v>
                </c:pt>
                <c:pt idx="2">
                  <c:v>1972.0</c:v>
                </c:pt>
                <c:pt idx="3">
                  <c:v>1973.0</c:v>
                </c:pt>
                <c:pt idx="4">
                  <c:v>1974.0</c:v>
                </c:pt>
                <c:pt idx="5">
                  <c:v>1975.0</c:v>
                </c:pt>
                <c:pt idx="6">
                  <c:v>1976.0</c:v>
                </c:pt>
                <c:pt idx="7">
                  <c:v>1977.0</c:v>
                </c:pt>
                <c:pt idx="8">
                  <c:v>1978.0</c:v>
                </c:pt>
                <c:pt idx="9">
                  <c:v>1979.0</c:v>
                </c:pt>
                <c:pt idx="10">
                  <c:v>1980.0</c:v>
                </c:pt>
                <c:pt idx="11">
                  <c:v>1981.0</c:v>
                </c:pt>
                <c:pt idx="12">
                  <c:v>1982.0</c:v>
                </c:pt>
                <c:pt idx="13">
                  <c:v>1983.0</c:v>
                </c:pt>
                <c:pt idx="14">
                  <c:v>1984.0</c:v>
                </c:pt>
                <c:pt idx="15">
                  <c:v>1985.0</c:v>
                </c:pt>
                <c:pt idx="16">
                  <c:v>1986.0</c:v>
                </c:pt>
                <c:pt idx="17">
                  <c:v>1987.0</c:v>
                </c:pt>
                <c:pt idx="18">
                  <c:v>1988.0</c:v>
                </c:pt>
                <c:pt idx="19">
                  <c:v>1989.0</c:v>
                </c:pt>
                <c:pt idx="20">
                  <c:v>1990.0</c:v>
                </c:pt>
                <c:pt idx="21">
                  <c:v>1991.0</c:v>
                </c:pt>
                <c:pt idx="22">
                  <c:v>1992.0</c:v>
                </c:pt>
                <c:pt idx="23">
                  <c:v>1993.0</c:v>
                </c:pt>
                <c:pt idx="24">
                  <c:v>1994.0</c:v>
                </c:pt>
                <c:pt idx="25">
                  <c:v>1995.0</c:v>
                </c:pt>
                <c:pt idx="26">
                  <c:v>1996.0</c:v>
                </c:pt>
                <c:pt idx="27">
                  <c:v>1997.0</c:v>
                </c:pt>
                <c:pt idx="28">
                  <c:v>1998.0</c:v>
                </c:pt>
                <c:pt idx="29">
                  <c:v>1999.0</c:v>
                </c:pt>
                <c:pt idx="30">
                  <c:v>2000.0</c:v>
                </c:pt>
                <c:pt idx="31">
                  <c:v>2001.0</c:v>
                </c:pt>
                <c:pt idx="32">
                  <c:v>2002.0</c:v>
                </c:pt>
                <c:pt idx="33">
                  <c:v>2003.0</c:v>
                </c:pt>
                <c:pt idx="34">
                  <c:v>2004.0</c:v>
                </c:pt>
                <c:pt idx="35">
                  <c:v>2005.0</c:v>
                </c:pt>
                <c:pt idx="36">
                  <c:v>2006.0</c:v>
                </c:pt>
                <c:pt idx="37">
                  <c:v>2007.0</c:v>
                </c:pt>
                <c:pt idx="38">
                  <c:v>2008.0</c:v>
                </c:pt>
                <c:pt idx="39">
                  <c:v>2009.0</c:v>
                </c:pt>
                <c:pt idx="40">
                  <c:v>2010.0</c:v>
                </c:pt>
                <c:pt idx="41">
                  <c:v>2011.0</c:v>
                </c:pt>
                <c:pt idx="42">
                  <c:v>2012.0</c:v>
                </c:pt>
                <c:pt idx="43">
                  <c:v>2013.0</c:v>
                </c:pt>
                <c:pt idx="44">
                  <c:v>2014.0</c:v>
                </c:pt>
                <c:pt idx="45">
                  <c:v>2020.0</c:v>
                </c:pt>
                <c:pt idx="46">
                  <c:v>2022.0</c:v>
                </c:pt>
                <c:pt idx="47">
                  <c:v>2088.0</c:v>
                </c:pt>
              </c:numCache>
            </c:numRef>
          </c:cat>
          <c:val>
            <c:numRef>
              <c:f>[Book1]Sheet1!$C$2:$C$61</c:f>
              <c:numCache>
                <c:formatCode>General</c:formatCode>
                <c:ptCount val="41"/>
                <c:pt idx="0">
                  <c:v>1809.0</c:v>
                </c:pt>
                <c:pt idx="1">
                  <c:v>2538.0</c:v>
                </c:pt>
                <c:pt idx="2">
                  <c:v>3275.0</c:v>
                </c:pt>
                <c:pt idx="3">
                  <c:v>4438.0</c:v>
                </c:pt>
                <c:pt idx="4">
                  <c:v>5947.0</c:v>
                </c:pt>
                <c:pt idx="5">
                  <c:v>17294.0</c:v>
                </c:pt>
                <c:pt idx="6">
                  <c:v>26591.0</c:v>
                </c:pt>
                <c:pt idx="7">
                  <c:v>37469.0</c:v>
                </c:pt>
                <c:pt idx="8">
                  <c:v>46495.0</c:v>
                </c:pt>
                <c:pt idx="9">
                  <c:v>55482.0</c:v>
                </c:pt>
                <c:pt idx="10">
                  <c:v>65491.0</c:v>
                </c:pt>
                <c:pt idx="11">
                  <c:v>74341.0</c:v>
                </c:pt>
                <c:pt idx="12">
                  <c:v>84573.0</c:v>
                </c:pt>
                <c:pt idx="13">
                  <c:v>96312.0</c:v>
                </c:pt>
                <c:pt idx="14">
                  <c:v>132818.0</c:v>
                </c:pt>
                <c:pt idx="15">
                  <c:v>230115.0</c:v>
                </c:pt>
                <c:pt idx="16">
                  <c:v>281370.0</c:v>
                </c:pt>
                <c:pt idx="17">
                  <c:v>347616.0</c:v>
                </c:pt>
                <c:pt idx="18">
                  <c:v>414309.0</c:v>
                </c:pt>
                <c:pt idx="19">
                  <c:v>497315.0</c:v>
                </c:pt>
                <c:pt idx="20">
                  <c:v>651655.0</c:v>
                </c:pt>
                <c:pt idx="21">
                  <c:v>828901.0</c:v>
                </c:pt>
                <c:pt idx="22">
                  <c:v>1.702801E6</c:v>
                </c:pt>
                <c:pt idx="23">
                  <c:v>1.848646E6</c:v>
                </c:pt>
                <c:pt idx="24">
                  <c:v>1.987803E6</c:v>
                </c:pt>
                <c:pt idx="25">
                  <c:v>2.962492E6</c:v>
                </c:pt>
                <c:pt idx="26">
                  <c:v>3.101449E6</c:v>
                </c:pt>
                <c:pt idx="27">
                  <c:v>3.248877E6</c:v>
                </c:pt>
                <c:pt idx="28">
                  <c:v>3.41484E6</c:v>
                </c:pt>
                <c:pt idx="29">
                  <c:v>4.315114E6</c:v>
                </c:pt>
                <c:pt idx="30">
                  <c:v>6.053439E6</c:v>
                </c:pt>
                <c:pt idx="31">
                  <c:v>6.616298E6</c:v>
                </c:pt>
                <c:pt idx="32">
                  <c:v>7.176819E6</c:v>
                </c:pt>
                <c:pt idx="33">
                  <c:v>9.622851E6</c:v>
                </c:pt>
                <c:pt idx="34">
                  <c:v>1.0411611E7</c:v>
                </c:pt>
                <c:pt idx="35">
                  <c:v>1.178455E7</c:v>
                </c:pt>
                <c:pt idx="36">
                  <c:v>1.2831399E7</c:v>
                </c:pt>
                <c:pt idx="37">
                  <c:v>1.4260615E7</c:v>
                </c:pt>
                <c:pt idx="38">
                  <c:v>1.6036482E7</c:v>
                </c:pt>
                <c:pt idx="39">
                  <c:v>1.7998335E7</c:v>
                </c:pt>
                <c:pt idx="40">
                  <c:v>2.0828204E7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493092856"/>
        <c:axId val="493095864"/>
      </c:barChart>
      <c:catAx>
        <c:axId val="4930928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93095864"/>
        <c:crosses val="autoZero"/>
        <c:auto val="1"/>
        <c:lblAlgn val="ctr"/>
        <c:lblOffset val="100"/>
        <c:noMultiLvlLbl val="0"/>
      </c:catAx>
      <c:valAx>
        <c:axId val="493095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 b="1">
                <a:solidFill>
                  <a:schemeClr val="tx1"/>
                </a:solidFill>
              </a:defRPr>
            </a:pPr>
            <a:endParaRPr lang="en-US"/>
          </a:p>
        </c:txPr>
        <c:crossAx val="493092856"/>
        <c:crosses val="autoZero"/>
        <c:crossBetween val="between"/>
        <c:dispUnits>
          <c:builtInUnit val="millions"/>
          <c:dispUnitsLbl>
            <c:layout/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</c:dispUnitsLbl>
        </c:dispUnits>
      </c:valAx>
      <c:spPr>
        <a:solidFill>
          <a:schemeClr val="bg1">
            <a:lumMod val="85000"/>
            <a:alpha val="16000"/>
          </a:schemeClr>
        </a:solidFill>
      </c:spPr>
    </c:plotArea>
    <c:plotVisOnly val="1"/>
    <c:dispBlanksAs val="gap"/>
    <c:showDLblsOverMax val="0"/>
  </c:chart>
  <c:spPr>
    <a:solidFill>
      <a:schemeClr val="bg1">
        <a:lumMod val="85000"/>
        <a:alpha val="71000"/>
      </a:schemeClr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pPr>
              <a:defRPr/>
            </a:pPr>
            <a:fld id="{97E135EC-879B-438D-82D0-8A924D59A349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pPr>
              <a:defRPr/>
            </a:pPr>
            <a:fld id="{E689B627-564B-4A3F-8FAF-208353067A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2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40175" y="0"/>
            <a:ext cx="3013075" cy="461963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2DCAE4-8BD0-469D-906B-C7A91C18DF57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693738"/>
            <a:ext cx="4618038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4389438"/>
            <a:ext cx="5564188" cy="4157662"/>
          </a:xfrm>
          <a:prstGeom prst="rect">
            <a:avLst/>
          </a:prstGeom>
        </p:spPr>
        <p:txBody>
          <a:bodyPr vert="horz" lIns="92546" tIns="46273" rIns="92546" bIns="46273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40175" y="8777288"/>
            <a:ext cx="3013075" cy="461962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1027D2A-DC9D-431C-9AFB-561A9AB4C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42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2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0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9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to demo – show plugins, help content, about box, design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4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Ken and Zak’s Perspective piece in 2009,</a:t>
            </a:r>
            <a:r>
              <a:rPr lang="en-US" baseline="0" dirty="0" smtClean="0"/>
              <a:t> “No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 Change for the Health Information Economy” described an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like development environment for health care that would accelerate innovation and adoption.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CareWeb</a:t>
            </a:r>
            <a:r>
              <a:rPr lang="en-US" dirty="0" smtClean="0"/>
              <a:t>: the first </a:t>
            </a:r>
            <a:r>
              <a:rPr lang="en-US" dirty="0" err="1" smtClean="0"/>
              <a:t>SMArt</a:t>
            </a:r>
            <a:r>
              <a:rPr lang="en-US" dirty="0" smtClean="0"/>
              <a:t>-enabled</a:t>
            </a:r>
            <a:r>
              <a:rPr lang="en-US" baseline="0" dirty="0" smtClean="0"/>
              <a:t> EMR!!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CareWeb</a:t>
            </a:r>
            <a:r>
              <a:rPr lang="en-US" dirty="0" smtClean="0"/>
              <a:t>: the first </a:t>
            </a:r>
            <a:r>
              <a:rPr lang="en-US" dirty="0" err="1" smtClean="0"/>
              <a:t>SMArt</a:t>
            </a:r>
            <a:r>
              <a:rPr lang="en-US" dirty="0" smtClean="0"/>
              <a:t>-enabled</a:t>
            </a:r>
            <a:r>
              <a:rPr lang="en-US" baseline="0" dirty="0" smtClean="0"/>
              <a:t> EMR!!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0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9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22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73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6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77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Speed, speed, speed (translated into our new platform)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Web-based application wins/challenges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Components wins/losses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SOA wins/losses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What would we do differently if we started over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Compare to our goals – did we achieve them?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8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08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something</a:t>
            </a:r>
            <a:r>
              <a:rPr lang="en-US" baseline="0" dirty="0" smtClean="0"/>
              <a:t> about re-engineering </a:t>
            </a:r>
            <a:r>
              <a:rPr lang="en-US" baseline="0" dirty="0" smtClean="0">
                <a:sym typeface="Wingdings" pitchFamily="2" charset="2"/>
              </a:rPr>
              <a:t> preserve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2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A9D52-5FD3-4EF8-AF34-BBB01749A62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EBB1DC-C829-4847-856E-4358088B3B01}" type="slidenum">
              <a:rPr lang="en-US"/>
              <a:pPr/>
              <a:t>7</a:t>
            </a:fld>
            <a:endParaRPr 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750" y="693063"/>
            <a:ext cx="4636559" cy="3465314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9309D6-FA31-4B59-8DD8-83C489966AF3}" type="slidenum">
              <a:rPr lang="en-US"/>
              <a:pPr/>
              <a:t>8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750" y="693063"/>
            <a:ext cx="4636559" cy="3465314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E8481-F101-4D9F-83CF-796EADD2F8A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8100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2605201B-6B44-49DC-97EF-5BCFE1C43775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010ADDF3-E099-4778-BA00-3A3905C1D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6133AE1F-A065-4188-AC88-D80543A5A0C9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E73A4526-7E1F-4A2E-99A2-BD2527DE1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Content Placeholder 4" descr="RMI Logo.jpg"/>
          <p:cNvPicPr>
            <a:picLocks noChangeAspect="1"/>
          </p:cNvPicPr>
          <p:nvPr userDrawn="1"/>
        </p:nvPicPr>
        <p:blipFill>
          <a:blip r:embed="rId2" cstate="print"/>
          <a:srcRect t="-2697" b="-2697"/>
          <a:stretch>
            <a:fillRect/>
          </a:stretch>
        </p:blipFill>
        <p:spPr bwMode="auto">
          <a:xfrm>
            <a:off x="6324600" y="6400800"/>
            <a:ext cx="2353014" cy="29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E1BD51C-20E0-4F83-8505-B202FED165EC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50EDD73-DD50-4513-95B3-9B58E17FF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893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8931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8FEFDB1-155F-45E3-BBEE-23BB7E2BDAD6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8D6718A4-4816-4E36-82CF-AB821A4B9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9358F72F-CA10-4A48-992D-E06BAB3BA7C0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D693280-785B-41E1-9779-52743EF3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90E836BA-766F-46BA-AE29-E602DE8204BB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36A296F-7A1B-404A-9479-13AFD2D4A3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7ACD637B-941E-4915-B0AE-8B12558553DB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FB2DE8F8-3FFE-4EAF-A744-7F6EB59A56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D2AF5FC9-5B3B-46F5-97A3-1145CA97FDE8}" type="datetimeFigureOut">
              <a:rPr lang="en-US"/>
              <a:pPr>
                <a:defRPr/>
              </a:pPr>
              <a:t>11/15/10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6C6F6453-2F33-40E0-AD3B-BE2FD9327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412750" y="328613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87463"/>
            <a:ext cx="82296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248400" y="6432550"/>
            <a:ext cx="449263" cy="425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7" r:id="rId2"/>
    <p:sldLayoutId id="2147483800" r:id="rId3"/>
    <p:sldLayoutId id="2147483798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 xmlns:p14="http://schemas.microsoft.com/office/powerpoint/2010/main"/>
  <p:txStyles>
    <p:titleStyle>
      <a:lvl1pPr algn="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martplatforms.org/challeng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534400" cy="1470025"/>
          </a:xfrm>
        </p:spPr>
        <p:txBody>
          <a:bodyPr/>
          <a:lstStyle/>
          <a:p>
            <a:r>
              <a:rPr lang="en-US" dirty="0" smtClean="0"/>
              <a:t>Regenstrief Reloaded: </a:t>
            </a:r>
            <a:br>
              <a:rPr lang="en-US" dirty="0" smtClean="0"/>
            </a:br>
            <a:r>
              <a:rPr lang="en-US" sz="4000" dirty="0" smtClean="0"/>
              <a:t>The </a:t>
            </a:r>
            <a:r>
              <a:rPr lang="en-US" sz="4000" dirty="0" err="1" smtClean="0"/>
              <a:t>Regenstrief</a:t>
            </a:r>
            <a:r>
              <a:rPr lang="en-US" sz="4000" dirty="0" smtClean="0"/>
              <a:t> Medical Record System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Goals of New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Web-based</a:t>
            </a:r>
          </a:p>
          <a:p>
            <a:r>
              <a:rPr lang="en-US" dirty="0" smtClean="0"/>
              <a:t>Built on open source technologies</a:t>
            </a:r>
          </a:p>
          <a:p>
            <a:r>
              <a:rPr lang="en-US" dirty="0" smtClean="0"/>
              <a:t>Modular design</a:t>
            </a:r>
          </a:p>
          <a:p>
            <a:r>
              <a:rPr lang="en-US" dirty="0" smtClean="0"/>
              <a:t>Emphasis on component re-use</a:t>
            </a:r>
          </a:p>
          <a:p>
            <a:r>
              <a:rPr lang="en-US" dirty="0" smtClean="0"/>
              <a:t>Extensible architecture</a:t>
            </a:r>
          </a:p>
          <a:p>
            <a:r>
              <a:rPr lang="en-US" dirty="0" smtClean="0"/>
              <a:t>Ease of development</a:t>
            </a:r>
          </a:p>
          <a:p>
            <a:r>
              <a:rPr lang="en-US" dirty="0" smtClean="0"/>
              <a:t>Minimal configuration</a:t>
            </a:r>
          </a:p>
          <a:p>
            <a:r>
              <a:rPr lang="en-US" dirty="0" smtClean="0"/>
              <a:t>Support our research mission!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r>
              <a:rPr lang="en-US" dirty="0" smtClean="0"/>
              <a:t>Spring Framework</a:t>
            </a:r>
          </a:p>
          <a:p>
            <a:r>
              <a:rPr lang="en-US" dirty="0" smtClean="0"/>
              <a:t>Spring Security</a:t>
            </a:r>
          </a:p>
          <a:p>
            <a:r>
              <a:rPr lang="en-US" dirty="0" smtClean="0"/>
              <a:t>ZK Framework	</a:t>
            </a:r>
          </a:p>
          <a:p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Oracle Help for Java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ActiveMQ</a:t>
            </a:r>
            <a:r>
              <a:rPr lang="en-US" dirty="0"/>
              <a:t>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Apache Web Server</a:t>
            </a:r>
          </a:p>
          <a:p>
            <a:r>
              <a:rPr lang="en-US" dirty="0" smtClean="0"/>
              <a:t>Apache Tomcat</a:t>
            </a:r>
          </a:p>
          <a:p>
            <a:r>
              <a:rPr lang="en-US" dirty="0" smtClean="0"/>
              <a:t>Oracle / </a:t>
            </a:r>
            <a:r>
              <a:rPr lang="en-US" dirty="0" err="1" smtClean="0"/>
              <a:t>PostgreSQL</a:t>
            </a: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0" y="5334000"/>
            <a:ext cx="45339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rgbClr val="922122"/>
                </a:solidFill>
              </a:rPr>
              <a:t>External</a:t>
            </a:r>
            <a:endParaRPr lang="en-US" sz="1400" dirty="0" smtClean="0">
              <a:solidFill>
                <a:srgbClr val="922122"/>
              </a:solidFill>
            </a:endParaRPr>
          </a:p>
          <a:p>
            <a:pPr algn="ctr"/>
            <a:r>
              <a:rPr lang="en-US" sz="1400" dirty="0" smtClean="0">
                <a:solidFill>
                  <a:srgbClr val="922122"/>
                </a:solidFill>
              </a:rPr>
              <a:t>Services</a:t>
            </a:r>
            <a:endParaRPr lang="en-US" sz="1400" dirty="0">
              <a:solidFill>
                <a:srgbClr val="92212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2400" y="3657600"/>
            <a:ext cx="45339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Internal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Services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8952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Flowsheet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Order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Entry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5848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 Preferences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2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Resources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266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74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Help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Subsystem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6266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Electronic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57400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Patient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74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Security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2800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8952" y="2971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Layout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" y="36576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2400" y="53340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436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Theme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Support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28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Messaging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" y="1295400"/>
            <a:ext cx="45339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User</a:t>
            </a: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52400" y="12954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57400" y="2971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Layout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528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Component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Registration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772400" y="1447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Widgets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7772400" y="2971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Framework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7766666" y="38862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Services</a:t>
            </a:r>
          </a:p>
        </p:txBody>
      </p:sp>
      <p:sp>
        <p:nvSpPr>
          <p:cNvPr id="51" name="Oval 50"/>
          <p:cNvSpPr/>
          <p:nvPr/>
        </p:nvSpPr>
        <p:spPr>
          <a:xfrm>
            <a:off x="7766666" y="46482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Framework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7788146" y="55626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Core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4" name="Right Brace 3"/>
          <p:cNvSpPr/>
          <p:nvPr/>
        </p:nvSpPr>
        <p:spPr>
          <a:xfrm>
            <a:off x="7353806" y="1447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>
            <a:off x="7353806" y="2971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7353806" y="3886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>
            <a:off x="7353806" y="4648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Brace 61"/>
          <p:cNvSpPr/>
          <p:nvPr/>
        </p:nvSpPr>
        <p:spPr>
          <a:xfrm>
            <a:off x="7353806" y="55626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482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574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Patient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Selection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20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Electronic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528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Authentication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772400" y="2209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68" name="Right Brace 67"/>
          <p:cNvSpPr/>
          <p:nvPr/>
        </p:nvSpPr>
        <p:spPr>
          <a:xfrm>
            <a:off x="7353806" y="2209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9436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SMArt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Plug-in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19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2401"/>
            <a:ext cx="8229600" cy="609600"/>
          </a:xfrm>
        </p:spPr>
        <p:txBody>
          <a:bodyPr/>
          <a:lstStyle/>
          <a:p>
            <a:pPr algn="ctr"/>
            <a:r>
              <a:rPr lang="en-US" dirty="0" smtClean="0"/>
              <a:t>Plug-in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8382000" cy="5494337"/>
          </a:xfrm>
        </p:spPr>
        <p:txBody>
          <a:bodyPr numCol="2"/>
          <a:lstStyle/>
          <a:p>
            <a:r>
              <a:rPr lang="en-US" sz="2400" dirty="0" smtClean="0"/>
              <a:t>Results display</a:t>
            </a:r>
          </a:p>
          <a:p>
            <a:pPr lvl="1"/>
            <a:r>
              <a:rPr lang="en-US" sz="2000" dirty="0" smtClean="0"/>
              <a:t>Recent results</a:t>
            </a:r>
          </a:p>
          <a:p>
            <a:pPr lvl="1"/>
            <a:r>
              <a:rPr lang="en-US" sz="2000" dirty="0" err="1" smtClean="0"/>
              <a:t>Flowsheet</a:t>
            </a:r>
            <a:endParaRPr lang="en-US" sz="2000" dirty="0" smtClean="0"/>
          </a:p>
          <a:p>
            <a:pPr lvl="1"/>
            <a:r>
              <a:rPr lang="en-US" sz="2000" dirty="0" smtClean="0"/>
              <a:t>Clinical abstract</a:t>
            </a:r>
          </a:p>
          <a:p>
            <a:pPr lvl="1"/>
            <a:r>
              <a:rPr lang="en-US" sz="2000" dirty="0" smtClean="0"/>
              <a:t>Clinical documents</a:t>
            </a:r>
          </a:p>
          <a:p>
            <a:pPr lvl="1"/>
            <a:r>
              <a:rPr lang="en-US" sz="2000" dirty="0"/>
              <a:t>Encounter display</a:t>
            </a:r>
          </a:p>
          <a:p>
            <a:pPr lvl="1"/>
            <a:r>
              <a:rPr lang="en-US" sz="2000" dirty="0"/>
              <a:t>Order </a:t>
            </a:r>
            <a:r>
              <a:rPr lang="en-US" sz="2000" dirty="0" smtClean="0"/>
              <a:t>summary</a:t>
            </a:r>
            <a:endParaRPr lang="en-US" sz="2000" dirty="0"/>
          </a:p>
          <a:p>
            <a:r>
              <a:rPr lang="en-US" sz="2400" dirty="0" smtClean="0"/>
              <a:t>Data capture</a:t>
            </a:r>
          </a:p>
          <a:p>
            <a:pPr lvl="1"/>
            <a:r>
              <a:rPr lang="en-US" sz="2000" dirty="0"/>
              <a:t>Results </a:t>
            </a:r>
            <a:r>
              <a:rPr lang="en-US" sz="2000" dirty="0" smtClean="0"/>
              <a:t>entry</a:t>
            </a:r>
          </a:p>
          <a:p>
            <a:pPr lvl="1"/>
            <a:r>
              <a:rPr lang="en-US" sz="2000" dirty="0" smtClean="0"/>
              <a:t>Order entry</a:t>
            </a:r>
          </a:p>
          <a:p>
            <a:pPr lvl="1"/>
            <a:r>
              <a:rPr lang="en-US" sz="2000" dirty="0" smtClean="0"/>
              <a:t>Quick notes</a:t>
            </a:r>
            <a:endParaRPr lang="en-US" sz="2000" dirty="0"/>
          </a:p>
          <a:p>
            <a:pPr lvl="1"/>
            <a:r>
              <a:rPr lang="en-US" sz="2000" dirty="0" smtClean="0"/>
              <a:t>Document </a:t>
            </a:r>
            <a:r>
              <a:rPr lang="en-US" sz="2000" dirty="0" err="1" smtClean="0"/>
              <a:t>uploader</a:t>
            </a:r>
            <a:endParaRPr lang="en-US" sz="2000" dirty="0" smtClean="0"/>
          </a:p>
          <a:p>
            <a:pPr lvl="1"/>
            <a:r>
              <a:rPr lang="en-US" sz="2000" dirty="0" smtClean="0"/>
              <a:t>Electronic signature</a:t>
            </a:r>
          </a:p>
          <a:p>
            <a:pPr lvl="1"/>
            <a:r>
              <a:rPr lang="en-US" sz="2000" dirty="0" smtClean="0"/>
              <a:t>Problem list management</a:t>
            </a:r>
          </a:p>
          <a:p>
            <a:r>
              <a:rPr lang="en-US" sz="2400" dirty="0" smtClean="0"/>
              <a:t>User tools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 smtClean="0"/>
              <a:t>preferences</a:t>
            </a:r>
          </a:p>
          <a:p>
            <a:pPr lvl="1"/>
            <a:r>
              <a:rPr lang="en-US" sz="2000" dirty="0" smtClean="0"/>
              <a:t>User feedback</a:t>
            </a:r>
            <a:endParaRPr lang="en-US" sz="2000" dirty="0"/>
          </a:p>
          <a:p>
            <a:pPr lvl="1"/>
            <a:r>
              <a:rPr lang="en-US" sz="2000" dirty="0"/>
              <a:t>Notifications</a:t>
            </a:r>
          </a:p>
          <a:p>
            <a:r>
              <a:rPr lang="en-US" sz="2400" dirty="0" smtClean="0"/>
              <a:t>Administrative</a:t>
            </a:r>
          </a:p>
          <a:p>
            <a:pPr lvl="1"/>
            <a:r>
              <a:rPr lang="en-US" sz="2000" dirty="0" smtClean="0"/>
              <a:t>User management</a:t>
            </a:r>
          </a:p>
          <a:p>
            <a:pPr lvl="1"/>
            <a:r>
              <a:rPr lang="en-US" sz="2000" dirty="0" smtClean="0"/>
              <a:t>Remote troubleshooting</a:t>
            </a:r>
          </a:p>
          <a:p>
            <a:pPr lvl="1"/>
            <a:r>
              <a:rPr lang="en-US" sz="2000" dirty="0" smtClean="0"/>
              <a:t>Property management</a:t>
            </a:r>
          </a:p>
          <a:p>
            <a:pPr lvl="1"/>
            <a:r>
              <a:rPr lang="en-US" sz="2000" dirty="0" smtClean="0"/>
              <a:t>Administrative reports</a:t>
            </a:r>
            <a:endParaRPr lang="en-US" sz="2400" dirty="0" smtClean="0"/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Medication reconciliation</a:t>
            </a:r>
          </a:p>
          <a:p>
            <a:pPr lvl="1"/>
            <a:r>
              <a:rPr lang="en-US" sz="2000" dirty="0"/>
              <a:t>Med profile visualization</a:t>
            </a:r>
          </a:p>
          <a:p>
            <a:pPr lvl="1"/>
            <a:r>
              <a:rPr lang="en-US" sz="2000" dirty="0" err="1" smtClean="0"/>
              <a:t>SMArt</a:t>
            </a:r>
            <a:r>
              <a:rPr lang="en-US" sz="2000" dirty="0" smtClean="0"/>
              <a:t> </a:t>
            </a:r>
            <a:r>
              <a:rPr lang="en-US" sz="2000" dirty="0"/>
              <a:t>plug-ins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4095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/>
          <a:lstStyle/>
          <a:p>
            <a:pPr algn="ctr"/>
            <a:r>
              <a:rPr lang="en-US" dirty="0" err="1" smtClean="0"/>
              <a:t>SMArt</a:t>
            </a:r>
            <a:r>
              <a:rPr lang="en-US" dirty="0" smtClean="0"/>
              <a:t>: No Small Change*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914400"/>
            <a:ext cx="83820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SMArt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(Substitutable Medical Applications, reusable technology) is part of </a:t>
            </a: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ONC’s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SHARP initiative to </a:t>
            </a:r>
            <a:r>
              <a:rPr lang="en-US" sz="3000" dirty="0" smtClean="0"/>
              <a:t>promote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lang="en-US" sz="3000" dirty="0" smtClean="0"/>
              <a:t>breakthrough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technologies.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Enables </a:t>
            </a: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CareWeb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other EMR platforms (e.g., Cerner, </a:t>
            </a: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VistA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etc.) to run interchangeable applications that will be available through an open app </a:t>
            </a:r>
            <a:r>
              <a:rPr lang="en-US" sz="3000" dirty="0" smtClean="0"/>
              <a:t>exchange (coming in 2011)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 CTO </a:t>
            </a: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Aneesh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Chopra has</a:t>
            </a:r>
            <a:r>
              <a:rPr kumimoji="0" lang="en-US" sz="300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announced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</a:t>
            </a:r>
            <a:r>
              <a:rPr kumimoji="0" lang="en-US" sz="300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SMArt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Health App $5000 Challenge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 </a:t>
            </a:r>
            <a:r>
              <a:rPr kumimoji="0" lang="en-US" sz="300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http://www.smartplatforms.org</a:t>
            </a:r>
            <a:endParaRPr kumimoji="0" lang="en-US" sz="300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632460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 </a:t>
            </a:r>
            <a:r>
              <a:rPr lang="en-US" dirty="0" err="1" smtClean="0"/>
              <a:t>Mandl</a:t>
            </a:r>
            <a:r>
              <a:rPr lang="en-US" dirty="0" smtClean="0"/>
              <a:t> and </a:t>
            </a:r>
            <a:r>
              <a:rPr lang="en-US" dirty="0" err="1" smtClean="0"/>
              <a:t>Kohane</a:t>
            </a:r>
            <a:r>
              <a:rPr lang="en-US" dirty="0" smtClean="0"/>
              <a:t>, NEJM 2009; 360:1278-1281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873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609600"/>
          </a:xfrm>
        </p:spPr>
        <p:txBody>
          <a:bodyPr/>
          <a:lstStyle/>
          <a:p>
            <a:pPr algn="ctr"/>
            <a:r>
              <a:rPr lang="en-US" dirty="0" err="1" smtClean="0"/>
              <a:t>SMArt’s</a:t>
            </a:r>
            <a:r>
              <a:rPr lang="en-US" dirty="0" smtClean="0"/>
              <a:t> Technical 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4876800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19200"/>
            <a:ext cx="3390900" cy="66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1905000"/>
            <a:ext cx="3131753" cy="2546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1271142"/>
            <a:ext cx="3124200" cy="60845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04800" y="4876800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One </a:t>
            </a:r>
            <a:r>
              <a:rPr lang="en-US" sz="3200" dirty="0" err="1" smtClean="0"/>
              <a:t>SMArt</a:t>
            </a:r>
            <a:r>
              <a:rPr lang="en-US" sz="3200" dirty="0" smtClean="0"/>
              <a:t> Container per EMR platform enables all </a:t>
            </a:r>
            <a:r>
              <a:rPr lang="en-US" sz="3200" dirty="0" err="1" smtClean="0"/>
              <a:t>SMArt</a:t>
            </a:r>
            <a:r>
              <a:rPr lang="en-US" sz="3200" dirty="0" smtClean="0"/>
              <a:t> Applications to run in that EMR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6205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328613"/>
            <a:ext cx="8229600" cy="738187"/>
          </a:xfrm>
        </p:spPr>
        <p:txBody>
          <a:bodyPr/>
          <a:lstStyle/>
          <a:p>
            <a:pPr algn="ctr"/>
            <a:r>
              <a:rPr lang="en-US" dirty="0" smtClean="0"/>
              <a:t>A </a:t>
            </a:r>
            <a:r>
              <a:rPr lang="en-US" dirty="0" err="1" smtClean="0"/>
              <a:t>SMArt</a:t>
            </a:r>
            <a:r>
              <a:rPr lang="en-US" dirty="0" smtClean="0"/>
              <a:t> Med Adherence App</a:t>
            </a:r>
            <a:br>
              <a:rPr lang="en-US" dirty="0" smtClean="0"/>
            </a:br>
            <a:r>
              <a:rPr lang="en-US" sz="3200" i="1" dirty="0" smtClean="0"/>
              <a:t>Running on the </a:t>
            </a:r>
            <a:r>
              <a:rPr lang="en-US" sz="3200" i="1" dirty="0" err="1" smtClean="0"/>
              <a:t>SMArt</a:t>
            </a:r>
            <a:r>
              <a:rPr lang="en-US" sz="3200" i="1" dirty="0" smtClean="0"/>
              <a:t> Reference Platform…</a:t>
            </a:r>
            <a:endParaRPr lang="en-US" sz="3200" i="1" dirty="0"/>
          </a:p>
        </p:txBody>
      </p:sp>
      <p:pic>
        <p:nvPicPr>
          <p:cNvPr id="4" name="Picture 3" descr="adherence_ref_contain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833188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49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rt-CareWe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8305800" cy="50811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2750" y="328613"/>
            <a:ext cx="8229600" cy="738187"/>
          </a:xfrm>
        </p:spPr>
        <p:txBody>
          <a:bodyPr/>
          <a:lstStyle/>
          <a:p>
            <a:pPr algn="ctr"/>
            <a:r>
              <a:rPr lang="en-US" dirty="0" smtClean="0"/>
              <a:t>The Exact Same </a:t>
            </a:r>
            <a:r>
              <a:rPr lang="en-US" dirty="0" err="1" smtClean="0"/>
              <a:t>SMArt</a:t>
            </a:r>
            <a:r>
              <a:rPr lang="en-US" dirty="0" smtClean="0"/>
              <a:t> App Code</a:t>
            </a:r>
            <a:br>
              <a:rPr lang="en-US" dirty="0" smtClean="0"/>
            </a:br>
            <a:r>
              <a:rPr lang="en-US" sz="3200" i="1" dirty="0" smtClean="0"/>
              <a:t>Running in a </a:t>
            </a:r>
            <a:r>
              <a:rPr lang="en-US" sz="3200" i="1" dirty="0" err="1" smtClean="0"/>
              <a:t>SMArt</a:t>
            </a:r>
            <a:r>
              <a:rPr lang="en-US" sz="3200" i="1" dirty="0" smtClean="0"/>
              <a:t> Container on </a:t>
            </a:r>
            <a:r>
              <a:rPr lang="en-US" sz="3200" i="1" dirty="0" err="1" smtClean="0"/>
              <a:t>CareWeb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233273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 plug-in, designed to integrate physician documentation and order entry</a:t>
            </a:r>
          </a:p>
          <a:p>
            <a:r>
              <a:rPr lang="en-US" dirty="0" smtClean="0"/>
              <a:t>Replacement for the venerable and well-studied Gopher CPOE</a:t>
            </a:r>
          </a:p>
          <a:p>
            <a:r>
              <a:rPr lang="en-US" dirty="0" smtClean="0"/>
              <a:t>Challenge to move from a highly efficient but idiosyncratic DOS-based system to Web UI</a:t>
            </a:r>
          </a:p>
          <a:p>
            <a:r>
              <a:rPr lang="en-US" dirty="0" smtClean="0"/>
              <a:t>Goal is learnability for novices and efficiency for experienced users</a:t>
            </a:r>
          </a:p>
          <a:p>
            <a:r>
              <a:rPr lang="en-US" dirty="0" smtClean="0"/>
              <a:t>Uses existing metaphors</a:t>
            </a:r>
          </a:p>
        </p:txBody>
      </p:sp>
    </p:spTree>
    <p:extLst>
      <p:ext uri="{BB962C8B-B14F-4D97-AF65-F5344CB8AC3E}">
        <p14:creationId xmlns:p14="http://schemas.microsoft.com/office/powerpoint/2010/main" val="2490916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CDS in G3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Aiming to apply lessons from the literature on problems with clinical alerts</a:t>
            </a:r>
          </a:p>
          <a:p>
            <a:r>
              <a:rPr lang="en-US" dirty="0" smtClean="0"/>
              <a:t>Goal is to reduce alert fatigue by</a:t>
            </a:r>
          </a:p>
          <a:p>
            <a:pPr lvl="1"/>
            <a:r>
              <a:rPr lang="en-US" dirty="0" smtClean="0"/>
              <a:t>heeding HCI principles in alert design</a:t>
            </a:r>
          </a:p>
          <a:p>
            <a:pPr lvl="1"/>
            <a:r>
              <a:rPr lang="en-US" dirty="0" smtClean="0"/>
              <a:t>focusing on “relevance” rather than severity</a:t>
            </a:r>
          </a:p>
          <a:p>
            <a:pPr lvl="1"/>
            <a:r>
              <a:rPr lang="en-US" dirty="0" smtClean="0"/>
              <a:t>dynamically adjusting alerts based on context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9986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Welcome &amp; Introductions</a:t>
            </a:r>
            <a:endParaRPr lang="en-US" dirty="0"/>
          </a:p>
        </p:txBody>
      </p:sp>
      <p:pic>
        <p:nvPicPr>
          <p:cNvPr id="5" name="Picture 2" descr="C:\Users\moverhage\AppData\Local\Temp\DSC_0550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45" y="-89425"/>
            <a:ext cx="9581445" cy="641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325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nt Arrow 28"/>
          <p:cNvSpPr/>
          <p:nvPr/>
        </p:nvSpPr>
        <p:spPr>
          <a:xfrm rot="10800000">
            <a:off x="4419601" y="3089418"/>
            <a:ext cx="2542209" cy="1371600"/>
          </a:xfrm>
          <a:prstGeom prst="bentArrow">
            <a:avLst>
              <a:gd name="adj1" fmla="val 22986"/>
              <a:gd name="adj2" fmla="val 25000"/>
              <a:gd name="adj3" fmla="val 0"/>
              <a:gd name="adj4" fmla="val 437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flipV="1">
            <a:off x="1676400" y="3124200"/>
            <a:ext cx="2590800" cy="1295400"/>
          </a:xfrm>
          <a:prstGeom prst="bentArrow">
            <a:avLst>
              <a:gd name="adj1" fmla="val 22217"/>
              <a:gd name="adj2" fmla="val 25000"/>
              <a:gd name="adj3" fmla="val 0"/>
              <a:gd name="adj4" fmla="val 437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Contextual CDS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2286000"/>
            <a:ext cx="1155485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300" dirty="0" smtClean="0"/>
              <a:t>Patient</a:t>
            </a:r>
          </a:p>
          <a:p>
            <a:pPr algn="ctr"/>
            <a:r>
              <a:rPr lang="en-US" sz="2300" dirty="0" smtClean="0"/>
              <a:t>Context</a:t>
            </a:r>
            <a:endParaRPr lang="en-US" sz="2300" dirty="0"/>
          </a:p>
        </p:txBody>
      </p:sp>
      <p:sp>
        <p:nvSpPr>
          <p:cNvPr id="6" name="TextBox 5"/>
          <p:cNvSpPr txBox="1"/>
          <p:nvPr/>
        </p:nvSpPr>
        <p:spPr>
          <a:xfrm>
            <a:off x="3599265" y="2286000"/>
            <a:ext cx="1337025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300" dirty="0" smtClean="0"/>
              <a:t>Physician</a:t>
            </a:r>
          </a:p>
          <a:p>
            <a:pPr algn="ctr"/>
            <a:r>
              <a:rPr lang="en-US" sz="2300" dirty="0" smtClean="0"/>
              <a:t>Context</a:t>
            </a:r>
            <a:endParaRPr lang="en-US" sz="2300" dirty="0"/>
          </a:p>
        </p:txBody>
      </p:sp>
      <p:sp>
        <p:nvSpPr>
          <p:cNvPr id="7" name="TextBox 6"/>
          <p:cNvSpPr txBox="1"/>
          <p:nvPr/>
        </p:nvSpPr>
        <p:spPr>
          <a:xfrm>
            <a:off x="5929363" y="2286000"/>
            <a:ext cx="1690637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300" dirty="0" smtClean="0"/>
              <a:t>Institutional</a:t>
            </a:r>
          </a:p>
          <a:p>
            <a:pPr algn="ctr"/>
            <a:r>
              <a:rPr lang="en-US" sz="2300" dirty="0" smtClean="0"/>
              <a:t>Context</a:t>
            </a:r>
            <a:endParaRPr lang="en-US" sz="23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181600" y="1676400"/>
            <a:ext cx="11430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075906" y="2018506"/>
            <a:ext cx="381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2216975" y="1724988"/>
            <a:ext cx="10668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088" y="5410200"/>
            <a:ext cx="2140912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accent1"/>
                </a:solidFill>
              </a:rPr>
              <a:t>Alert Display</a:t>
            </a:r>
            <a:endParaRPr lang="en-US" sz="27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3974" y="1371600"/>
            <a:ext cx="17114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Alert Triggered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>
            <a:off x="3886200" y="3124200"/>
            <a:ext cx="762000" cy="198120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86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Dynamic Adjustment of </a:t>
            </a:r>
            <a:br>
              <a:rPr lang="en-US" dirty="0" smtClean="0"/>
            </a:br>
            <a:r>
              <a:rPr lang="en-US" dirty="0" smtClean="0"/>
              <a:t>Alert Relevance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88495" y="1828800"/>
            <a:ext cx="1616905" cy="5386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Alert Hub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676400" y="3429000"/>
            <a:ext cx="1828800" cy="60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DDI </a:t>
            </a:r>
          </a:p>
          <a:p>
            <a:pPr algn="ctr"/>
            <a:r>
              <a:rPr lang="en-US" dirty="0" smtClean="0"/>
              <a:t>Alert Service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733800" y="3429000"/>
            <a:ext cx="1676400" cy="60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Allergy</a:t>
            </a:r>
          </a:p>
          <a:p>
            <a:pPr algn="ctr"/>
            <a:r>
              <a:rPr lang="en-US" dirty="0" smtClean="0"/>
              <a:t> Alert Service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638800" y="3429000"/>
            <a:ext cx="1981200" cy="60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Contraindication </a:t>
            </a:r>
          </a:p>
          <a:p>
            <a:pPr algn="ctr"/>
            <a:r>
              <a:rPr lang="en-US" dirty="0" smtClean="0"/>
              <a:t>Alert Service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48600" y="3276600"/>
            <a:ext cx="96271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00" dirty="0" smtClean="0"/>
              <a:t>…..</a:t>
            </a:r>
            <a:endParaRPr lang="en-US" sz="3900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2514601" y="2438400"/>
            <a:ext cx="12954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924300" y="2933700"/>
            <a:ext cx="9906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00600" y="2438400"/>
            <a:ext cx="16002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981200" y="5181600"/>
            <a:ext cx="1524000" cy="838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Concept Relationship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2172494" y="46101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DDI – Risk of Bleeding</a:t>
            </a:r>
          </a:p>
          <a:p>
            <a:pPr algn="ctr"/>
            <a:r>
              <a:rPr lang="en-US" sz="1200" dirty="0" smtClean="0"/>
              <a:t>Severity: Moderate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24000" y="610618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Bleeding </a:t>
            </a:r>
            <a:r>
              <a:rPr lang="en-US" sz="1400" b="1" dirty="0" smtClean="0"/>
              <a:t>| </a:t>
            </a:r>
            <a:r>
              <a:rPr lang="en-US" sz="1400" dirty="0" smtClean="0"/>
              <a:t>INR | </a:t>
            </a:r>
            <a:r>
              <a:rPr lang="en-US" sz="1400" dirty="0" err="1" smtClean="0"/>
              <a:t>HasRelevantLab</a:t>
            </a:r>
            <a:endParaRPr lang="en-US" sz="1400" dirty="0" smtClean="0"/>
          </a:p>
          <a:p>
            <a:r>
              <a:rPr lang="en-US" sz="1400" dirty="0" smtClean="0"/>
              <a:t>Bleeding | </a:t>
            </a:r>
            <a:r>
              <a:rPr lang="en-US" sz="1400" dirty="0" err="1" smtClean="0"/>
              <a:t>Hct</a:t>
            </a:r>
            <a:r>
              <a:rPr lang="en-US" sz="1400" dirty="0" smtClean="0"/>
              <a:t>  | </a:t>
            </a:r>
            <a:r>
              <a:rPr lang="en-US" sz="1400" dirty="0" err="1" smtClean="0"/>
              <a:t>HasRelevantLab</a:t>
            </a:r>
            <a:r>
              <a:rPr lang="en-US" sz="1400" dirty="0" smtClean="0"/>
              <a:t>  </a:t>
            </a:r>
          </a:p>
          <a:p>
            <a:pPr algn="ctr"/>
            <a:endParaRPr lang="en-US" sz="1400" dirty="0" smtClean="0"/>
          </a:p>
        </p:txBody>
      </p:sp>
      <p:sp>
        <p:nvSpPr>
          <p:cNvPr id="27" name="Can 26"/>
          <p:cNvSpPr/>
          <p:nvPr/>
        </p:nvSpPr>
        <p:spPr>
          <a:xfrm>
            <a:off x="5257800" y="5029200"/>
            <a:ext cx="1219200" cy="106680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57600" y="5713412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0800000">
            <a:off x="3657602" y="5561011"/>
            <a:ext cx="137159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86200" y="5744307"/>
            <a:ext cx="76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INR, </a:t>
            </a:r>
            <a:r>
              <a:rPr lang="en-US" sz="1200" dirty="0" err="1" smtClean="0"/>
              <a:t>Hct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3733800" y="5181600"/>
            <a:ext cx="1424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INR 3.4*, </a:t>
            </a:r>
            <a:r>
              <a:rPr lang="en-US" sz="1200" dirty="0" err="1" smtClean="0"/>
              <a:t>Hct</a:t>
            </a:r>
            <a:r>
              <a:rPr lang="en-US" sz="1200" dirty="0" smtClean="0"/>
              <a:t> 39.4</a:t>
            </a:r>
            <a:endParaRPr lang="en-US" sz="1200" dirty="0"/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2401491" y="4609703"/>
            <a:ext cx="838200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42493" y="42672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DDI – Risk of Bleeding</a:t>
            </a:r>
          </a:p>
          <a:p>
            <a:r>
              <a:rPr lang="en-US" sz="1200" dirty="0" smtClean="0"/>
              <a:t>INR 3.4*, </a:t>
            </a:r>
            <a:r>
              <a:rPr lang="en-US" sz="1200" dirty="0" err="1" smtClean="0"/>
              <a:t>Hct</a:t>
            </a:r>
            <a:r>
              <a:rPr lang="en-US" sz="1200" dirty="0" smtClean="0"/>
              <a:t> 39.4</a:t>
            </a:r>
            <a:endParaRPr lang="en-US" sz="1200" b="1" dirty="0" smtClean="0"/>
          </a:p>
          <a:p>
            <a:r>
              <a:rPr lang="en-US" sz="1200" dirty="0" smtClean="0"/>
              <a:t>Relevance: 7 (High)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670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45290"/>
            <a:ext cx="8978900" cy="51983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43000" y="838200"/>
            <a:ext cx="6248400" cy="4724400"/>
          </a:xfrm>
          <a:prstGeom prst="roundRect">
            <a:avLst>
              <a:gd name="adj" fmla="val 79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43000" y="762000"/>
            <a:ext cx="6248400" cy="762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Interaction WARNING!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0" y="1752600"/>
            <a:ext cx="25368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Risk of </a:t>
            </a:r>
            <a:r>
              <a:rPr lang="en-US" sz="2600" b="1" dirty="0" smtClean="0">
                <a:solidFill>
                  <a:srgbClr val="FF0000"/>
                </a:solidFill>
              </a:rPr>
              <a:t>BLEEDING</a:t>
            </a:r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889000"/>
            <a:ext cx="520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2362200"/>
            <a:ext cx="404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Azithromycin</a:t>
            </a:r>
            <a:r>
              <a:rPr lang="en-US" b="1" dirty="0" smtClean="0"/>
              <a:t> </a:t>
            </a:r>
            <a:r>
              <a:rPr lang="en-US" dirty="0" smtClean="0"/>
              <a:t>interacts with </a:t>
            </a:r>
            <a:r>
              <a:rPr lang="en-US" b="1" dirty="0" err="1" smtClean="0"/>
              <a:t>Warfarin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38781" y="242272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solidFill>
                  <a:srgbClr val="3366FF"/>
                </a:solidFill>
              </a:rPr>
              <a:t>details » </a:t>
            </a:r>
            <a:endParaRPr lang="en-US" sz="1400" u="sng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2861102"/>
            <a:ext cx="435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Patient on </a:t>
            </a:r>
            <a:r>
              <a:rPr lang="en-US" dirty="0" err="1" smtClean="0"/>
              <a:t>Warfarin</a:t>
            </a:r>
            <a:r>
              <a:rPr lang="en-US" dirty="0" smtClean="0"/>
              <a:t> 5mg daily </a:t>
            </a:r>
            <a:r>
              <a:rPr lang="en-US" sz="1200" dirty="0" smtClean="0"/>
              <a:t>(last </a:t>
            </a:r>
            <a:r>
              <a:rPr lang="en-US" sz="1200" dirty="0" err="1" smtClean="0"/>
              <a:t>rx</a:t>
            </a:r>
            <a:r>
              <a:rPr lang="en-US" sz="1200" dirty="0" smtClean="0"/>
              <a:t> 8-14-10)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13262" y="293072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solidFill>
                  <a:srgbClr val="3366FF"/>
                </a:solidFill>
              </a:rPr>
              <a:t>details » </a:t>
            </a:r>
            <a:endParaRPr lang="en-US" sz="1400" u="sng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5150" y="3733800"/>
            <a:ext cx="217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INR  3.4 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  </a:t>
            </a:r>
            <a:r>
              <a:rPr lang="en-US" sz="1200" dirty="0" smtClean="0"/>
              <a:t>10-12-2010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981200" y="4050268"/>
            <a:ext cx="227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HCT 39.4     </a:t>
            </a:r>
            <a:r>
              <a:rPr lang="en-US" sz="1200" dirty="0" smtClean="0"/>
              <a:t>10-12-2010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981200" y="4367768"/>
            <a:ext cx="21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PLT  212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   </a:t>
            </a:r>
            <a:r>
              <a:rPr lang="en-US" sz="1200" dirty="0" smtClean="0"/>
              <a:t>10-12-2010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1905000" y="3428999"/>
            <a:ext cx="2317466" cy="14322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3733800"/>
            <a:ext cx="208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FF"/>
                </a:solidFill>
              </a:rPr>
              <a:t>Cancel </a:t>
            </a:r>
            <a:r>
              <a:rPr lang="en-US" u="sng" dirty="0" err="1" smtClean="0">
                <a:solidFill>
                  <a:srgbClr val="0000FF"/>
                </a:solidFill>
              </a:rPr>
              <a:t>Azithromycin</a:t>
            </a:r>
            <a:endParaRPr lang="en-US" u="sng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4706" y="4306081"/>
            <a:ext cx="216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0000FF"/>
                </a:solidFill>
              </a:rPr>
              <a:t>Discontinue </a:t>
            </a:r>
            <a:r>
              <a:rPr lang="en-US" u="sng" dirty="0" err="1" smtClean="0">
                <a:solidFill>
                  <a:srgbClr val="0000FF"/>
                </a:solidFill>
              </a:rPr>
              <a:t>Warfarin</a:t>
            </a:r>
            <a:endParaRPr lang="en-US" u="sng" dirty="0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19419" y="3438070"/>
            <a:ext cx="2329510" cy="14231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72806" y="5105400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Helpful alert?</a:t>
            </a:r>
          </a:p>
          <a:p>
            <a:r>
              <a:rPr lang="en-US" sz="1200" dirty="0" smtClean="0"/>
              <a:t>      </a:t>
            </a:r>
            <a:r>
              <a:rPr lang="en-US" sz="1200" dirty="0" smtClean="0">
                <a:solidFill>
                  <a:srgbClr val="008000"/>
                </a:solidFill>
              </a:rPr>
              <a:t>Yes</a:t>
            </a:r>
            <a:r>
              <a:rPr lang="en-US" sz="1200" dirty="0" smtClean="0"/>
              <a:t>     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No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26902" y="3392716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Relevant Data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33800" y="4630579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>
                <a:solidFill>
                  <a:srgbClr val="3366FF"/>
                </a:solidFill>
              </a:rPr>
              <a:t>more » </a:t>
            </a:r>
            <a:endParaRPr lang="en-US" sz="1000" u="sng" dirty="0">
              <a:solidFill>
                <a:srgbClr val="3366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9067" y="3422526"/>
            <a:ext cx="144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11020" y="4023055"/>
            <a:ext cx="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or -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42075" y="4953000"/>
            <a:ext cx="30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No thanks, continue this order</a:t>
            </a:r>
            <a:endParaRPr lang="en-US" u="sng" dirty="0"/>
          </a:p>
        </p:txBody>
      </p:sp>
      <p:sp>
        <p:nvSpPr>
          <p:cNvPr id="26" name="Oval 25"/>
          <p:cNvSpPr/>
          <p:nvPr/>
        </p:nvSpPr>
        <p:spPr>
          <a:xfrm flipH="1">
            <a:off x="1363662" y="5410200"/>
            <a:ext cx="45719" cy="4571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1905000" y="5410200"/>
            <a:ext cx="45719" cy="45719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17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 use a variety of tools</a:t>
            </a:r>
          </a:p>
          <a:p>
            <a:r>
              <a:rPr lang="en-US" dirty="0" smtClean="0"/>
              <a:t>The new framework supports flexible integration of a wide range of applications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565150" y="481013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External Plug-Ins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7440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565150" y="481013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External Plug-Ins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864600" cy="41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0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Speed, speed, speed</a:t>
            </a:r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Cross browser support</a:t>
            </a:r>
          </a:p>
          <a:p>
            <a:r>
              <a:rPr lang="en-US" dirty="0" smtClean="0"/>
              <a:t>UI </a:t>
            </a:r>
            <a:r>
              <a:rPr lang="en-US" dirty="0" smtClean="0"/>
              <a:t>richness</a:t>
            </a:r>
          </a:p>
          <a:p>
            <a:r>
              <a:rPr lang="en-US" dirty="0" smtClean="0"/>
              <a:t>UI consistency</a:t>
            </a:r>
            <a:endParaRPr lang="en-US" dirty="0" smtClean="0"/>
          </a:p>
          <a:p>
            <a:r>
              <a:rPr lang="en-US" dirty="0" smtClean="0"/>
              <a:t>Session interference</a:t>
            </a:r>
          </a:p>
          <a:p>
            <a:r>
              <a:rPr lang="en-US" dirty="0" smtClean="0"/>
              <a:t>Dependency management</a:t>
            </a:r>
          </a:p>
          <a:p>
            <a:r>
              <a:rPr lang="en-US" dirty="0" smtClean="0"/>
              <a:t>Versioning</a:t>
            </a:r>
          </a:p>
          <a:p>
            <a:r>
              <a:rPr lang="en-US" dirty="0" smtClean="0"/>
              <a:t>Workflow support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ouTube - The Matrix Reloaded Trailer-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7104"/>
            <a:ext cx="8229600" cy="769441"/>
          </a:xfrm>
          <a:noFill/>
        </p:spPr>
        <p:txBody>
          <a:bodyPr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Regenstrief</a:t>
            </a:r>
            <a:r>
              <a:rPr lang="en-US" dirty="0" smtClean="0">
                <a:solidFill>
                  <a:schemeClr val="bg1"/>
                </a:solidFill>
              </a:rPr>
              <a:t> Reloaded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281940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593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68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681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68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173162"/>
            <a:ext cx="9185565" cy="3962400"/>
          </a:xfrm>
        </p:spPr>
      </p:pic>
      <p:sp>
        <p:nvSpPr>
          <p:cNvPr id="7" name="Rounded Rectangle 6"/>
          <p:cNvSpPr/>
          <p:nvPr/>
        </p:nvSpPr>
        <p:spPr>
          <a:xfrm>
            <a:off x="-76200" y="2971800"/>
            <a:ext cx="9220200" cy="21002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38200" y="2971800"/>
            <a:ext cx="854413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1972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2650787" y="2971800"/>
            <a:ext cx="854413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1984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489613" y="2971800"/>
            <a:ext cx="854413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1992</a:t>
            </a:r>
            <a:endParaRPr lang="en-US" b="1" dirty="0"/>
          </a:p>
        </p:txBody>
      </p:sp>
      <p:sp>
        <p:nvSpPr>
          <p:cNvPr id="19" name="Rounded Rectangle 18"/>
          <p:cNvSpPr/>
          <p:nvPr/>
        </p:nvSpPr>
        <p:spPr>
          <a:xfrm>
            <a:off x="6210299" y="2971800"/>
            <a:ext cx="854413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2002</a:t>
            </a:r>
            <a:endParaRPr lang="en-US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6896099" y="2971800"/>
            <a:ext cx="854413" cy="228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2004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7782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78720"/>
            <a:ext cx="7782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78720"/>
            <a:ext cx="7782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878720"/>
            <a:ext cx="7782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78720"/>
            <a:ext cx="7782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19830434">
            <a:off x="1059976" y="2548712"/>
            <a:ext cx="97013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RMRS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9830434">
            <a:off x="2801120" y="2523458"/>
            <a:ext cx="108234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Gopher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830434">
            <a:off x="4656067" y="2577122"/>
            <a:ext cx="84029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INPC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9830434">
            <a:off x="6335732" y="2583435"/>
            <a:ext cx="81144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SPIN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 rot="19830434">
            <a:off x="6989878" y="2362465"/>
            <a:ext cx="180850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DOCS4DOCs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714694"/>
              </p:ext>
            </p:extLst>
          </p:nvPr>
        </p:nvGraphicFramePr>
        <p:xfrm>
          <a:off x="-685800" y="-685800"/>
          <a:ext cx="9296393" cy="30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  <a:gridCol w="404191"/>
              </a:tblGrid>
              <a:tr h="279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66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72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74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92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94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96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02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04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06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08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969298303"/>
              </p:ext>
            </p:extLst>
          </p:nvPr>
        </p:nvGraphicFramePr>
        <p:xfrm>
          <a:off x="-112380" y="990600"/>
          <a:ext cx="944879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05937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System </a:t>
            </a:r>
            <a:r>
              <a:rPr lang="en-US" dirty="0" err="1" smtClean="0"/>
              <a:t>Dataflows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-9990" y="533400"/>
            <a:ext cx="9153990" cy="576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0126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Rationale for Re-engineering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platform reaching end of life</a:t>
            </a:r>
          </a:p>
          <a:p>
            <a:r>
              <a:rPr lang="en-US" dirty="0" smtClean="0"/>
              <a:t>Systems reaching limits of extensibility</a:t>
            </a:r>
          </a:p>
          <a:p>
            <a:r>
              <a:rPr lang="en-US" dirty="0" smtClean="0"/>
              <a:t>Difficulty recruiting engineers with relevant experience</a:t>
            </a:r>
          </a:p>
          <a:p>
            <a:r>
              <a:rPr lang="en-US" dirty="0" smtClean="0"/>
              <a:t>Diminishing compatibility with evolving infrastructure</a:t>
            </a:r>
          </a:p>
          <a:p>
            <a:r>
              <a:rPr lang="en-US" dirty="0" smtClean="0"/>
              <a:t>Limited ability to leverage contemporary tools</a:t>
            </a:r>
          </a:p>
          <a:p>
            <a:r>
              <a:rPr lang="en-US" dirty="0" smtClean="0"/>
              <a:t>Complexity of maintaining multiple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77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Figure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144000" cy="412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6554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wi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9144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1073150" y="3863975"/>
            <a:ext cx="3441700" cy="1271588"/>
          </a:xfrm>
          <a:prstGeom prst="rect">
            <a:avLst/>
          </a:prstGeom>
          <a:solidFill>
            <a:schemeClr val="accent2">
              <a:alpha val="460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0420" name="Picture 4" descr="wi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471613"/>
            <a:ext cx="7070725" cy="25781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996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66 0.27453 L 9.44444E-6 -7.40741E-7 " pathEditMode="relative" ptsTypes="AA">
                                      <p:cBhvr>
                                        <p:cTn id="14" dur="500" fill="hold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411" name="Picture 3" descr="D4D lab repor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95250"/>
            <a:ext cx="9144000" cy="6642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088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Rationale for Re-engineering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platform reaching end of life</a:t>
            </a:r>
          </a:p>
          <a:p>
            <a:r>
              <a:rPr lang="en-US" dirty="0" smtClean="0"/>
              <a:t>Systems reaching limits of extensibility</a:t>
            </a:r>
          </a:p>
          <a:p>
            <a:r>
              <a:rPr lang="en-US" dirty="0" smtClean="0"/>
              <a:t>Difficulty recruiting engineers with relevant experience</a:t>
            </a:r>
          </a:p>
          <a:p>
            <a:r>
              <a:rPr lang="en-US" dirty="0" smtClean="0"/>
              <a:t>Diminishing compatibility with evolving infrastructure</a:t>
            </a:r>
          </a:p>
          <a:p>
            <a:r>
              <a:rPr lang="en-US" dirty="0" smtClean="0"/>
              <a:t>Limited ability to leverage contemporary tools</a:t>
            </a:r>
          </a:p>
          <a:p>
            <a:r>
              <a:rPr lang="en-US" dirty="0" smtClean="0"/>
              <a:t>Complexity of maintaining multiple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81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genstrief Informatics">
  <a:themeElements>
    <a:clrScheme name="Regenstrief Institute">
      <a:dk1>
        <a:sysClr val="windowText" lastClr="000000"/>
      </a:dk1>
      <a:lt1>
        <a:sysClr val="window" lastClr="FFFFFF"/>
      </a:lt1>
      <a:dk2>
        <a:srgbClr val="405C69"/>
      </a:dk2>
      <a:lt2>
        <a:srgbClr val="A99141"/>
      </a:lt2>
      <a:accent1>
        <a:srgbClr val="922122"/>
      </a:accent1>
      <a:accent2>
        <a:srgbClr val="FED46B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957C42"/>
      </a:hlink>
      <a:folHlink>
        <a:srgbClr val="FEE29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</TotalTime>
  <Words>862</Words>
  <Application>Microsoft Macintosh PowerPoint</Application>
  <PresentationFormat>On-screen Show (4:3)</PresentationFormat>
  <Paragraphs>285</Paragraphs>
  <Slides>26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Regenstrief Informatics</vt:lpstr>
      <vt:lpstr>Regenstrief Reloaded:  The Regenstrief Medical Record System</vt:lpstr>
      <vt:lpstr>Welcome &amp; Introductions</vt:lpstr>
      <vt:lpstr>PowerPoint Presentation</vt:lpstr>
      <vt:lpstr>Current System Dataflows</vt:lpstr>
      <vt:lpstr>Rationale for Re-engineering</vt:lpstr>
      <vt:lpstr>PowerPoint Presentation</vt:lpstr>
      <vt:lpstr>PowerPoint Presentation</vt:lpstr>
      <vt:lpstr>PowerPoint Presentation</vt:lpstr>
      <vt:lpstr>Rationale for Re-engineering</vt:lpstr>
      <vt:lpstr>Goals of New Platform</vt:lpstr>
      <vt:lpstr>Key Technologies</vt:lpstr>
      <vt:lpstr>Architecture</vt:lpstr>
      <vt:lpstr>Plug-in Inventory</vt:lpstr>
      <vt:lpstr>SMArt: No Small Change* </vt:lpstr>
      <vt:lpstr>SMArt’s Technical Architecture</vt:lpstr>
      <vt:lpstr>A SMArt Med Adherence App Running on the SMArt Reference Platform…</vt:lpstr>
      <vt:lpstr>The Exact Same SMArt App Code Running in a SMArt Container on CareWeb</vt:lpstr>
      <vt:lpstr>G3</vt:lpstr>
      <vt:lpstr>CDS in G3</vt:lpstr>
      <vt:lpstr>Contextual CDS</vt:lpstr>
      <vt:lpstr>Dynamic Adjustment of  Alert Relevance</vt:lpstr>
      <vt:lpstr>PowerPoint Presentation</vt:lpstr>
      <vt:lpstr>PowerPoint Presentation</vt:lpstr>
      <vt:lpstr>PowerPoint Presentation</vt:lpstr>
      <vt:lpstr>Challenges</vt:lpstr>
      <vt:lpstr>Regenstrief Reloaded</vt:lpstr>
    </vt:vector>
  </TitlesOfParts>
  <Company>Schneider Graphics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HIE in Indiana</dc:subject>
  <dc:creator>Ed Schneider</dc:creator>
  <cp:lastModifiedBy>Doug Martin</cp:lastModifiedBy>
  <cp:revision>56</cp:revision>
  <dcterms:created xsi:type="dcterms:W3CDTF">2009-11-04T18:44:54Z</dcterms:created>
  <dcterms:modified xsi:type="dcterms:W3CDTF">2010-11-15T12:39:37Z</dcterms:modified>
</cp:coreProperties>
</file>